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4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816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76532"/>
            <a:ext cx="7556421" cy="2232779"/>
          </a:xfrm>
          <a:prstGeom prst="rect">
            <a:avLst/>
          </a:prstGeom>
          <a:noFill/>
          <a:ln/>
        </p:spPr>
        <p:txBody>
          <a:bodyPr wrap="square" lIns="0" tIns="0" rIns="0" bIns="0" rtlCol="0" anchor="t"/>
          <a:lstStyle/>
          <a:p>
            <a:pPr marL="0" indent="0">
              <a:lnSpc>
                <a:spcPts val="5850"/>
              </a:lnSpc>
              <a:buNone/>
            </a:pPr>
            <a:r>
              <a:rPr lang="en-US" sz="4650" b="1" dirty="0" smtClean="0">
                <a:solidFill>
                  <a:srgbClr val="000000"/>
                </a:solidFill>
                <a:latin typeface="Petrona Bold" pitchFamily="34" charset="0"/>
                <a:ea typeface="Petrona Bold" pitchFamily="34" charset="-122"/>
                <a:cs typeface="Petrona Bold" pitchFamily="34" charset="-120"/>
              </a:rPr>
              <a:t>Introducing </a:t>
            </a:r>
            <a:r>
              <a:rPr lang="en-US" sz="4650" b="1" dirty="0">
                <a:solidFill>
                  <a:srgbClr val="000000"/>
                </a:solidFill>
                <a:latin typeface="Petrona Bold" pitchFamily="34" charset="0"/>
                <a:ea typeface="Petrona Bold" pitchFamily="34" charset="-122"/>
                <a:cs typeface="Petrona Bold" pitchFamily="34" charset="-120"/>
              </a:rPr>
              <a:t>My Weather Application: Providing Real-Time Information</a:t>
            </a:r>
            <a:endParaRPr lang="en-US" sz="4650" dirty="0"/>
          </a:p>
        </p:txBody>
      </p:sp>
      <p:sp>
        <p:nvSpPr>
          <p:cNvPr id="4" name="Text 1"/>
          <p:cNvSpPr/>
          <p:nvPr/>
        </p:nvSpPr>
        <p:spPr>
          <a:xfrm>
            <a:off x="793790" y="434947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My app offers a simple and intuitive way to access reliable weather information. It's the perfect tool for planning your day, whether you're a casual user or a professional who relies on accurate weather forecasts.</a:t>
            </a:r>
            <a:endParaRPr lang="en-US" sz="1750" dirty="0"/>
          </a:p>
        </p:txBody>
      </p:sp>
      <p:sp>
        <p:nvSpPr>
          <p:cNvPr id="5" name="Shape 2"/>
          <p:cNvSpPr/>
          <p:nvPr/>
        </p:nvSpPr>
        <p:spPr>
          <a:xfrm>
            <a:off x="793790" y="607314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1410" y="6080760"/>
            <a:ext cx="347663" cy="347663"/>
          </a:xfrm>
          <a:prstGeom prst="rect">
            <a:avLst/>
          </a:prstGeom>
        </p:spPr>
      </p:pic>
      <p:sp>
        <p:nvSpPr>
          <p:cNvPr id="7" name="Text 3"/>
          <p:cNvSpPr/>
          <p:nvPr/>
        </p:nvSpPr>
        <p:spPr>
          <a:xfrm>
            <a:off x="1270040" y="6056233"/>
            <a:ext cx="2675215"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Iftekhar Rahman</a:t>
            </a:r>
            <a:endParaRPr lang="en-US" sz="2200"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6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entr" presetSubtype="0"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anim calcmode="lin" valueType="num">
                                      <p:cBhvr>
                                        <p:cTn id="17" dur="750" fill="hold"/>
                                        <p:tgtEl>
                                          <p:spTgt spid="4"/>
                                        </p:tgtEl>
                                        <p:attrNameLst>
                                          <p:attrName>ppt_x</p:attrName>
                                        </p:attrNameLst>
                                      </p:cBhvr>
                                      <p:tavLst>
                                        <p:tav tm="0">
                                          <p:val>
                                            <p:strVal val="#ppt_x"/>
                                          </p:val>
                                        </p:tav>
                                        <p:tav tm="100000">
                                          <p:val>
                                            <p:strVal val="#ppt_x"/>
                                          </p:val>
                                        </p:tav>
                                      </p:tavLst>
                                    </p:anim>
                                    <p:anim calcmode="lin" valueType="num">
                                      <p:cBhvr>
                                        <p:cTn id="18" dur="75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1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9793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K</a:t>
            </a:r>
            <a:r>
              <a:rPr lang="en-US" sz="4650" b="1" dirty="0" smtClean="0">
                <a:solidFill>
                  <a:srgbClr val="000000"/>
                </a:solidFill>
                <a:latin typeface="Petrona Bold" pitchFamily="34" charset="0"/>
                <a:ea typeface="Petrona Bold" pitchFamily="34" charset="-122"/>
                <a:cs typeface="Petrona Bold" pitchFamily="34" charset="-120"/>
              </a:rPr>
              <a:t>ey </a:t>
            </a:r>
            <a:r>
              <a:rPr lang="en-US" sz="4650" b="1" dirty="0">
                <a:solidFill>
                  <a:srgbClr val="000000"/>
                </a:solidFill>
                <a:latin typeface="Petrona Bold" pitchFamily="34" charset="0"/>
                <a:ea typeface="Petrona Bold" pitchFamily="34" charset="-122"/>
                <a:cs typeface="Petrona Bold" pitchFamily="34" charset="-120"/>
              </a:rPr>
              <a:t>Features: </a:t>
            </a:r>
            <a:r>
              <a:rPr lang="en-US" sz="4650" b="1" dirty="0" smtClean="0">
                <a:solidFill>
                  <a:srgbClr val="000000"/>
                </a:solidFill>
                <a:latin typeface="Petrona Bold" pitchFamily="34" charset="0"/>
                <a:ea typeface="Petrona Bold" pitchFamily="34" charset="-122"/>
                <a:cs typeface="Petrona Bold" pitchFamily="34" charset="-120"/>
              </a:rPr>
              <a:t>Empowering </a:t>
            </a:r>
            <a:r>
              <a:rPr lang="en-US" sz="4650" b="1" dirty="0">
                <a:solidFill>
                  <a:srgbClr val="000000"/>
                </a:solidFill>
                <a:latin typeface="Petrona Bold" pitchFamily="34" charset="0"/>
                <a:ea typeface="Petrona Bold" pitchFamily="34" charset="-122"/>
                <a:cs typeface="Petrona Bold" pitchFamily="34" charset="-120"/>
              </a:rPr>
              <a:t>Users</a:t>
            </a:r>
            <a:endParaRPr lang="en-US" sz="4650" dirty="0"/>
          </a:p>
        </p:txBody>
      </p:sp>
      <p:grpSp>
        <p:nvGrpSpPr>
          <p:cNvPr id="16" name="Group 15"/>
          <p:cNvGrpSpPr/>
          <p:nvPr/>
        </p:nvGrpSpPr>
        <p:grpSpPr>
          <a:xfrm>
            <a:off x="6280190" y="3681770"/>
            <a:ext cx="3664863" cy="1596866"/>
            <a:chOff x="6280190" y="3681770"/>
            <a:chExt cx="3664863" cy="1596866"/>
          </a:xfrm>
        </p:grpSpPr>
        <p:sp>
          <p:nvSpPr>
            <p:cNvPr id="4" name="Shape 1"/>
            <p:cNvSpPr/>
            <p:nvPr/>
          </p:nvSpPr>
          <p:spPr>
            <a:xfrm>
              <a:off x="6280190" y="3681770"/>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6458903" y="3758208"/>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7017306" y="3681770"/>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Real-Time Data</a:t>
              </a:r>
              <a:endParaRPr lang="en-US" sz="2300" dirty="0"/>
            </a:p>
          </p:txBody>
        </p:sp>
        <p:sp>
          <p:nvSpPr>
            <p:cNvPr id="7" name="Text 4"/>
            <p:cNvSpPr/>
            <p:nvPr/>
          </p:nvSpPr>
          <p:spPr>
            <a:xfrm>
              <a:off x="7017306" y="418992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Current conditions, temperature, humidity, wind speed, and more</a:t>
              </a:r>
              <a:endParaRPr lang="en-US" sz="1750" dirty="0"/>
            </a:p>
          </p:txBody>
        </p:sp>
      </p:grpSp>
      <p:grpSp>
        <p:nvGrpSpPr>
          <p:cNvPr id="17" name="Group 16"/>
          <p:cNvGrpSpPr/>
          <p:nvPr/>
        </p:nvGrpSpPr>
        <p:grpSpPr>
          <a:xfrm>
            <a:off x="10171867" y="3681770"/>
            <a:ext cx="3664863" cy="1596866"/>
            <a:chOff x="10171867" y="3681770"/>
            <a:chExt cx="3664863" cy="1596866"/>
          </a:xfrm>
        </p:grpSpPr>
        <p:sp>
          <p:nvSpPr>
            <p:cNvPr id="8" name="Shape 5"/>
            <p:cNvSpPr/>
            <p:nvPr/>
          </p:nvSpPr>
          <p:spPr>
            <a:xfrm>
              <a:off x="10171867" y="3681770"/>
              <a:ext cx="510302" cy="510302"/>
            </a:xfrm>
            <a:prstGeom prst="roundRect">
              <a:avLst>
                <a:gd name="adj" fmla="val 18669"/>
              </a:avLst>
            </a:prstGeom>
            <a:solidFill>
              <a:srgbClr val="CCEEFF"/>
            </a:solidFill>
            <a:ln w="7620">
              <a:solidFill>
                <a:srgbClr val="B2D4E5"/>
              </a:solidFill>
              <a:prstDash val="solid"/>
            </a:ln>
          </p:spPr>
        </p:sp>
        <p:sp>
          <p:nvSpPr>
            <p:cNvPr id="9" name="Text 6"/>
            <p:cNvSpPr/>
            <p:nvPr/>
          </p:nvSpPr>
          <p:spPr>
            <a:xfrm>
              <a:off x="10325695" y="3758208"/>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908983" y="3681770"/>
              <a:ext cx="2927747"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Location Search</a:t>
              </a:r>
              <a:endParaRPr lang="en-US" sz="2300" dirty="0"/>
            </a:p>
          </p:txBody>
        </p:sp>
        <p:sp>
          <p:nvSpPr>
            <p:cNvPr id="11" name="Text 8"/>
            <p:cNvSpPr/>
            <p:nvPr/>
          </p:nvSpPr>
          <p:spPr>
            <a:xfrm>
              <a:off x="10908983" y="4189928"/>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Search for any location worldwide, get personalized forecasts</a:t>
              </a:r>
              <a:endParaRPr lang="en-US" sz="1750" dirty="0"/>
            </a:p>
          </p:txBody>
        </p:sp>
      </p:grpSp>
      <p:grpSp>
        <p:nvGrpSpPr>
          <p:cNvPr id="18" name="Group 17"/>
          <p:cNvGrpSpPr/>
          <p:nvPr/>
        </p:nvGrpSpPr>
        <p:grpSpPr>
          <a:xfrm>
            <a:off x="6280190" y="5760601"/>
            <a:ext cx="7556421" cy="871062"/>
            <a:chOff x="6280190" y="5760601"/>
            <a:chExt cx="7556421" cy="871062"/>
          </a:xfrm>
        </p:grpSpPr>
        <p:sp>
          <p:nvSpPr>
            <p:cNvPr id="12" name="Shape 9"/>
            <p:cNvSpPr/>
            <p:nvPr/>
          </p:nvSpPr>
          <p:spPr>
            <a:xfrm>
              <a:off x="6280190" y="5760601"/>
              <a:ext cx="510302" cy="510302"/>
            </a:xfrm>
            <a:prstGeom prst="roundRect">
              <a:avLst>
                <a:gd name="adj" fmla="val 18669"/>
              </a:avLst>
            </a:prstGeom>
            <a:solidFill>
              <a:srgbClr val="CCEEFF"/>
            </a:solidFill>
            <a:ln w="7620">
              <a:solidFill>
                <a:srgbClr val="B2D4E5"/>
              </a:solidFill>
              <a:prstDash val="solid"/>
            </a:ln>
          </p:spPr>
        </p:sp>
        <p:sp>
          <p:nvSpPr>
            <p:cNvPr id="13" name="Text 10"/>
            <p:cNvSpPr/>
            <p:nvPr/>
          </p:nvSpPr>
          <p:spPr>
            <a:xfrm>
              <a:off x="6434257" y="5837039"/>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7017306" y="5760601"/>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Responsive Design</a:t>
              </a:r>
              <a:endParaRPr lang="en-US" sz="2300" dirty="0"/>
            </a:p>
          </p:txBody>
        </p:sp>
        <p:sp>
          <p:nvSpPr>
            <p:cNvPr id="15" name="Text 12"/>
            <p:cNvSpPr/>
            <p:nvPr/>
          </p:nvSpPr>
          <p:spPr>
            <a:xfrm>
              <a:off x="7017306" y="626876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Dynamically adjusts the interface to match the current weather</a:t>
              </a:r>
              <a:endParaRPr lang="en-US" sz="1750" dirty="0"/>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anim calcmode="lin" valueType="num">
                                      <p:cBhvr>
                                        <p:cTn id="11" dur="750" fill="hold"/>
                                        <p:tgtEl>
                                          <p:spTgt spid="16"/>
                                        </p:tgtEl>
                                        <p:attrNameLst>
                                          <p:attrName>ppt_x</p:attrName>
                                        </p:attrNameLst>
                                      </p:cBhvr>
                                      <p:tavLst>
                                        <p:tav tm="0">
                                          <p:val>
                                            <p:strVal val="#ppt_x"/>
                                          </p:val>
                                        </p:tav>
                                        <p:tav tm="100000">
                                          <p:val>
                                            <p:strVal val="#ppt_x"/>
                                          </p:val>
                                        </p:tav>
                                      </p:tavLst>
                                    </p:anim>
                                    <p:anim calcmode="lin" valueType="num">
                                      <p:cBhvr>
                                        <p:cTn id="12" dur="75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ppt_x</p:attrName>
                                        </p:attrNameLst>
                                      </p:cBhvr>
                                      <p:tavLst>
                                        <p:tav tm="0">
                                          <p:val>
                                            <p:strVal val="#ppt_x"/>
                                          </p:val>
                                        </p:tav>
                                        <p:tav tm="100000">
                                          <p:val>
                                            <p:strVal val="#ppt_x"/>
                                          </p:val>
                                        </p:tav>
                                      </p:tavLst>
                                    </p:anim>
                                    <p:anim calcmode="lin" valueType="num">
                                      <p:cBhvr>
                                        <p:cTn id="17" dur="75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750"/>
                                        <p:tgtEl>
                                          <p:spTgt spid="18"/>
                                        </p:tgtEl>
                                      </p:cBhvr>
                                    </p:animEffect>
                                    <p:anim calcmode="lin" valueType="num">
                                      <p:cBhvr>
                                        <p:cTn id="21" dur="750" fill="hold"/>
                                        <p:tgtEl>
                                          <p:spTgt spid="18"/>
                                        </p:tgtEl>
                                        <p:attrNameLst>
                                          <p:attrName>ppt_x</p:attrName>
                                        </p:attrNameLst>
                                      </p:cBhvr>
                                      <p:tavLst>
                                        <p:tav tm="0">
                                          <p:val>
                                            <p:strVal val="#ppt_x"/>
                                          </p:val>
                                        </p:tav>
                                        <p:tav tm="100000">
                                          <p:val>
                                            <p:strVal val="#ppt_x"/>
                                          </p:val>
                                        </p:tav>
                                      </p:tavLst>
                                    </p:anim>
                                    <p:anim calcmode="lin" valueType="num">
                                      <p:cBhvr>
                                        <p:cTn id="22"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94742"/>
            <a:ext cx="9197578"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Technologies That Power The App</a:t>
            </a:r>
            <a:endParaRPr lang="en-US" sz="4650" dirty="0"/>
          </a:p>
        </p:txBody>
      </p:sp>
      <p:grpSp>
        <p:nvGrpSpPr>
          <p:cNvPr id="7" name="Group 6"/>
          <p:cNvGrpSpPr/>
          <p:nvPr/>
        </p:nvGrpSpPr>
        <p:grpSpPr>
          <a:xfrm>
            <a:off x="793790" y="4005977"/>
            <a:ext cx="13050440" cy="1324689"/>
            <a:chOff x="793790" y="4005977"/>
            <a:chExt cx="13050440" cy="1324689"/>
          </a:xfrm>
        </p:grpSpPr>
        <p:sp>
          <p:nvSpPr>
            <p:cNvPr id="3" name="Text 1"/>
            <p:cNvSpPr/>
            <p:nvPr/>
          </p:nvSpPr>
          <p:spPr>
            <a:xfrm>
              <a:off x="793790" y="4005977"/>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Java Frameworks</a:t>
              </a:r>
              <a:endParaRPr lang="en-US" sz="2300" dirty="0"/>
            </a:p>
          </p:txBody>
        </p:sp>
        <p:sp>
          <p:nvSpPr>
            <p:cNvPr id="4" name="Text 2"/>
            <p:cNvSpPr/>
            <p:nvPr/>
          </p:nvSpPr>
          <p:spPr>
            <a:xfrm>
              <a:off x="793790" y="4604861"/>
              <a:ext cx="6244709"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JSON.simple, Java Standard Library, Java AWT APIs</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Database</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OpenMateo Database, JSON and JSONObject for data storage and retrieval</a:t>
              </a:r>
              <a:endParaRPr lang="en-US" sz="1750" dirty="0"/>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0"/>
          <p:cNvSpPr/>
          <p:nvPr/>
        </p:nvSpPr>
        <p:spPr>
          <a:xfrm>
            <a:off x="6365200" y="520683"/>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Workflow and Architecture: A Seamless Approach</a:t>
            </a:r>
            <a:endParaRPr lang="en-US" sz="4650" dirty="0"/>
          </a:p>
        </p:txBody>
      </p:sp>
      <p:sp>
        <p:nvSpPr>
          <p:cNvPr id="5" name="Shape 1"/>
          <p:cNvSpPr/>
          <p:nvPr/>
        </p:nvSpPr>
        <p:spPr>
          <a:xfrm>
            <a:off x="6605111" y="2815233"/>
            <a:ext cx="30480" cy="4427696"/>
          </a:xfrm>
          <a:prstGeom prst="roundRect">
            <a:avLst>
              <a:gd name="adj" fmla="val 312558"/>
            </a:avLst>
          </a:prstGeom>
          <a:solidFill>
            <a:srgbClr val="B2D4E5"/>
          </a:solidFill>
          <a:ln/>
        </p:spPr>
      </p:sp>
      <p:grpSp>
        <p:nvGrpSpPr>
          <p:cNvPr id="25" name="Group 24"/>
          <p:cNvGrpSpPr/>
          <p:nvPr/>
        </p:nvGrpSpPr>
        <p:grpSpPr>
          <a:xfrm>
            <a:off x="6365200" y="3042047"/>
            <a:ext cx="7471410" cy="871062"/>
            <a:chOff x="6365200" y="3042047"/>
            <a:chExt cx="7471410" cy="871062"/>
          </a:xfrm>
        </p:grpSpPr>
        <p:sp>
          <p:nvSpPr>
            <p:cNvPr id="6" name="Shape 2"/>
            <p:cNvSpPr/>
            <p:nvPr/>
          </p:nvSpPr>
          <p:spPr>
            <a:xfrm>
              <a:off x="6845022" y="3310295"/>
              <a:ext cx="793790" cy="30480"/>
            </a:xfrm>
            <a:prstGeom prst="roundRect">
              <a:avLst>
                <a:gd name="adj" fmla="val 312558"/>
              </a:avLst>
            </a:prstGeom>
            <a:solidFill>
              <a:srgbClr val="B2D4E5"/>
            </a:solidFill>
            <a:ln/>
          </p:spPr>
        </p:sp>
        <p:sp>
          <p:nvSpPr>
            <p:cNvPr id="7" name="Shape 3"/>
            <p:cNvSpPr/>
            <p:nvPr/>
          </p:nvSpPr>
          <p:spPr>
            <a:xfrm>
              <a:off x="6365200" y="3070384"/>
              <a:ext cx="510302" cy="510302"/>
            </a:xfrm>
            <a:prstGeom prst="roundRect">
              <a:avLst>
                <a:gd name="adj" fmla="val 18669"/>
              </a:avLst>
            </a:prstGeom>
            <a:solidFill>
              <a:srgbClr val="CCEEFF"/>
            </a:solidFill>
            <a:ln w="7620">
              <a:solidFill>
                <a:srgbClr val="B2D4E5"/>
              </a:solidFill>
              <a:prstDash val="solid"/>
            </a:ln>
          </p:spPr>
        </p:sp>
        <p:sp>
          <p:nvSpPr>
            <p:cNvPr id="8" name="Text 4"/>
            <p:cNvSpPr/>
            <p:nvPr/>
          </p:nvSpPr>
          <p:spPr>
            <a:xfrm>
              <a:off x="6543913" y="3146822"/>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9" name="Text 5"/>
            <p:cNvSpPr/>
            <p:nvPr/>
          </p:nvSpPr>
          <p:spPr>
            <a:xfrm>
              <a:off x="7867888" y="304204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Fetching</a:t>
              </a:r>
              <a:endParaRPr lang="en-US" sz="2300" dirty="0"/>
            </a:p>
          </p:txBody>
        </p:sp>
        <p:sp>
          <p:nvSpPr>
            <p:cNvPr id="10" name="Text 6"/>
            <p:cNvSpPr/>
            <p:nvPr/>
          </p:nvSpPr>
          <p:spPr>
            <a:xfrm>
              <a:off x="7867888" y="3550206"/>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Retrieving weather data from a reliable weather API</a:t>
              </a:r>
              <a:endParaRPr lang="en-US" sz="1750" dirty="0"/>
            </a:p>
          </p:txBody>
        </p:sp>
      </p:grpSp>
      <p:grpSp>
        <p:nvGrpSpPr>
          <p:cNvPr id="27" name="Group 26"/>
          <p:cNvGrpSpPr/>
          <p:nvPr/>
        </p:nvGrpSpPr>
        <p:grpSpPr>
          <a:xfrm>
            <a:off x="6365200" y="4593550"/>
            <a:ext cx="7471410" cy="871062"/>
            <a:chOff x="6365200" y="4593550"/>
            <a:chExt cx="7471410" cy="871062"/>
          </a:xfrm>
        </p:grpSpPr>
        <p:sp>
          <p:nvSpPr>
            <p:cNvPr id="11" name="Shape 7"/>
            <p:cNvSpPr/>
            <p:nvPr/>
          </p:nvSpPr>
          <p:spPr>
            <a:xfrm>
              <a:off x="6845022" y="4861798"/>
              <a:ext cx="793790" cy="30480"/>
            </a:xfrm>
            <a:prstGeom prst="roundRect">
              <a:avLst>
                <a:gd name="adj" fmla="val 312558"/>
              </a:avLst>
            </a:prstGeom>
            <a:solidFill>
              <a:srgbClr val="B2D4E5"/>
            </a:solidFill>
            <a:ln/>
          </p:spPr>
        </p:sp>
        <p:sp>
          <p:nvSpPr>
            <p:cNvPr id="12" name="Shape 8"/>
            <p:cNvSpPr/>
            <p:nvPr/>
          </p:nvSpPr>
          <p:spPr>
            <a:xfrm>
              <a:off x="6365200" y="4621887"/>
              <a:ext cx="510302" cy="510302"/>
            </a:xfrm>
            <a:prstGeom prst="roundRect">
              <a:avLst>
                <a:gd name="adj" fmla="val 18669"/>
              </a:avLst>
            </a:prstGeom>
            <a:solidFill>
              <a:srgbClr val="CCEEFF"/>
            </a:solidFill>
            <a:ln w="7620">
              <a:solidFill>
                <a:srgbClr val="B2D4E5"/>
              </a:solidFill>
              <a:prstDash val="solid"/>
            </a:ln>
          </p:spPr>
        </p:sp>
        <p:sp>
          <p:nvSpPr>
            <p:cNvPr id="13" name="Text 9"/>
            <p:cNvSpPr/>
            <p:nvPr/>
          </p:nvSpPr>
          <p:spPr>
            <a:xfrm>
              <a:off x="6519029" y="4698325"/>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4" name="Text 10"/>
            <p:cNvSpPr/>
            <p:nvPr/>
          </p:nvSpPr>
          <p:spPr>
            <a:xfrm>
              <a:off x="7867888" y="45935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Processing</a:t>
              </a:r>
              <a:endParaRPr lang="en-US" sz="2300" dirty="0"/>
            </a:p>
          </p:txBody>
        </p:sp>
        <p:sp>
          <p:nvSpPr>
            <p:cNvPr id="15" name="Text 11"/>
            <p:cNvSpPr/>
            <p:nvPr/>
          </p:nvSpPr>
          <p:spPr>
            <a:xfrm>
              <a:off x="7867888" y="5101709"/>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Transforming raw data into user-friendly formats</a:t>
              </a:r>
              <a:endParaRPr lang="en-US" sz="1750" dirty="0"/>
            </a:p>
          </p:txBody>
        </p:sp>
      </p:grpSp>
      <p:grpSp>
        <p:nvGrpSpPr>
          <p:cNvPr id="28" name="Group 27"/>
          <p:cNvGrpSpPr/>
          <p:nvPr/>
        </p:nvGrpSpPr>
        <p:grpSpPr>
          <a:xfrm>
            <a:off x="6365200" y="6145054"/>
            <a:ext cx="7471410" cy="871062"/>
            <a:chOff x="6365200" y="6145054"/>
            <a:chExt cx="7471410" cy="871062"/>
          </a:xfrm>
        </p:grpSpPr>
        <p:sp>
          <p:nvSpPr>
            <p:cNvPr id="16" name="Shape 12"/>
            <p:cNvSpPr/>
            <p:nvPr/>
          </p:nvSpPr>
          <p:spPr>
            <a:xfrm>
              <a:off x="6845022" y="6413302"/>
              <a:ext cx="793790" cy="30480"/>
            </a:xfrm>
            <a:prstGeom prst="roundRect">
              <a:avLst>
                <a:gd name="adj" fmla="val 312558"/>
              </a:avLst>
            </a:prstGeom>
            <a:solidFill>
              <a:srgbClr val="B2D4E5"/>
            </a:solidFill>
            <a:ln/>
          </p:spPr>
        </p:sp>
        <p:sp>
          <p:nvSpPr>
            <p:cNvPr id="17" name="Shape 13"/>
            <p:cNvSpPr/>
            <p:nvPr/>
          </p:nvSpPr>
          <p:spPr>
            <a:xfrm>
              <a:off x="6365200" y="6173391"/>
              <a:ext cx="510302" cy="510302"/>
            </a:xfrm>
            <a:prstGeom prst="roundRect">
              <a:avLst>
                <a:gd name="adj" fmla="val 18669"/>
              </a:avLst>
            </a:prstGeom>
            <a:solidFill>
              <a:srgbClr val="CCEEFF"/>
            </a:solidFill>
            <a:ln w="7620">
              <a:solidFill>
                <a:srgbClr val="B2D4E5"/>
              </a:solidFill>
              <a:prstDash val="solid"/>
            </a:ln>
          </p:spPr>
        </p:sp>
        <p:sp>
          <p:nvSpPr>
            <p:cNvPr id="18" name="Text 14"/>
            <p:cNvSpPr/>
            <p:nvPr/>
          </p:nvSpPr>
          <p:spPr>
            <a:xfrm>
              <a:off x="6519267" y="6249829"/>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9" name="Text 15"/>
            <p:cNvSpPr/>
            <p:nvPr/>
          </p:nvSpPr>
          <p:spPr>
            <a:xfrm>
              <a:off x="7867888" y="614505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UI Rendering</a:t>
              </a:r>
              <a:endParaRPr lang="en-US" sz="2300" dirty="0"/>
            </a:p>
          </p:txBody>
        </p:sp>
        <p:sp>
          <p:nvSpPr>
            <p:cNvPr id="20" name="Text 16"/>
            <p:cNvSpPr/>
            <p:nvPr/>
          </p:nvSpPr>
          <p:spPr>
            <a:xfrm>
              <a:off x="7867888" y="665321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Displaying information on the app, dynamically updated</a:t>
              </a:r>
              <a:endParaRPr lang="en-US" sz="1750" dirty="0"/>
            </a:p>
          </p:txBody>
        </p:sp>
      </p:grpSp>
      <p:pic>
        <p:nvPicPr>
          <p:cNvPr id="2" name="Image 0" descr="preencoded.png"/>
          <p:cNvPicPr>
            <a:picLocks noChangeAspect="1"/>
          </p:cNvPicPr>
          <p:nvPr/>
        </p:nvPicPr>
        <p:blipFill>
          <a:blip r:embed="rId5"/>
          <a:stretch>
            <a:fillRect/>
          </a:stretch>
        </p:blipFill>
        <p:spPr>
          <a:xfrm>
            <a:off x="-26940" y="-1"/>
            <a:ext cx="5628829" cy="8229600"/>
          </a:xfrm>
          <a:prstGeom prst="rect">
            <a:avLst/>
          </a:prstGeom>
        </p:spPr>
      </p:pic>
      <p:pic>
        <p:nvPicPr>
          <p:cNvPr id="22" name="20241119-1453-12.432583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7431" y="2312739"/>
            <a:ext cx="5210374" cy="360412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200" fill="hold"/>
                                        <p:tgtEl>
                                          <p:spTgt spid="22"/>
                                        </p:tgtEl>
                                        <p:attrNameLst>
                                          <p:attrName>ppt_w</p:attrName>
                                        </p:attrNameLst>
                                      </p:cBhvr>
                                      <p:tavLst>
                                        <p:tav tm="0">
                                          <p:val>
                                            <p:fltVal val="0"/>
                                          </p:val>
                                        </p:tav>
                                        <p:tav tm="100000">
                                          <p:val>
                                            <p:strVal val="#ppt_w"/>
                                          </p:val>
                                        </p:tav>
                                      </p:tavLst>
                                    </p:anim>
                                    <p:anim calcmode="lin" valueType="num">
                                      <p:cBhvr>
                                        <p:cTn id="8" dur="1200" fill="hold"/>
                                        <p:tgtEl>
                                          <p:spTgt spid="22"/>
                                        </p:tgtEl>
                                        <p:attrNameLst>
                                          <p:attrName>ppt_h</p:attrName>
                                        </p:attrNameLst>
                                      </p:cBhvr>
                                      <p:tavLst>
                                        <p:tav tm="0">
                                          <p:val>
                                            <p:fltVal val="0"/>
                                          </p:val>
                                        </p:tav>
                                        <p:tav tm="100000">
                                          <p:val>
                                            <p:strVal val="#ppt_h"/>
                                          </p:val>
                                        </p:tav>
                                      </p:tavLst>
                                    </p:anim>
                                    <p:animEffect transition="in" filter="fade">
                                      <p:cBhvr>
                                        <p:cTn id="9" dur="1200"/>
                                        <p:tgtEl>
                                          <p:spTgt spid="22"/>
                                        </p:tgtEl>
                                      </p:cBhvr>
                                    </p:animEffect>
                                  </p:childTnLst>
                                </p:cTn>
                              </p:par>
                              <p:par>
                                <p:cTn id="10" presetID="42" presetClass="entr" presetSubtype="0" fill="hold" grpId="0" nodeType="withEffect">
                                  <p:stCondLst>
                                    <p:cond delay="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750"/>
                                        <p:tgtEl>
                                          <p:spTgt spid="25"/>
                                        </p:tgtEl>
                                      </p:cBhvr>
                                    </p:animEffect>
                                    <p:anim calcmode="lin" valueType="num">
                                      <p:cBhvr>
                                        <p:cTn id="24" dur="750" fill="hold"/>
                                        <p:tgtEl>
                                          <p:spTgt spid="25"/>
                                        </p:tgtEl>
                                        <p:attrNameLst>
                                          <p:attrName>ppt_x</p:attrName>
                                        </p:attrNameLst>
                                      </p:cBhvr>
                                      <p:tavLst>
                                        <p:tav tm="0">
                                          <p:val>
                                            <p:strVal val="#ppt_x"/>
                                          </p:val>
                                        </p:tav>
                                        <p:tav tm="100000">
                                          <p:val>
                                            <p:strVal val="#ppt_x"/>
                                          </p:val>
                                        </p:tav>
                                      </p:tavLst>
                                    </p:anim>
                                    <p:anim calcmode="lin" valueType="num">
                                      <p:cBhvr>
                                        <p:cTn id="25" dur="750" fill="hold"/>
                                        <p:tgtEl>
                                          <p:spTgt spid="25"/>
                                        </p:tgtEl>
                                        <p:attrNameLst>
                                          <p:attrName>ppt_y</p:attrName>
                                        </p:attrNameLst>
                                      </p:cBhvr>
                                      <p:tavLst>
                                        <p:tav tm="0">
                                          <p:val>
                                            <p:strVal val="#ppt_y+.1"/>
                                          </p:val>
                                        </p:tav>
                                        <p:tav tm="100000">
                                          <p:val>
                                            <p:strVal val="#ppt_y"/>
                                          </p:val>
                                        </p:tav>
                                      </p:tavLst>
                                    </p:anim>
                                  </p:childTnLst>
                                </p:cTn>
                              </p:par>
                            </p:childTnLst>
                          </p:cTn>
                        </p:par>
                        <p:par>
                          <p:cTn id="26" fill="hold">
                            <p:stCondLst>
                              <p:cond delay="3250"/>
                            </p:stCondLst>
                            <p:childTnLst>
                              <p:par>
                                <p:cTn id="27" presetID="42"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750"/>
                                        <p:tgtEl>
                                          <p:spTgt spid="27"/>
                                        </p:tgtEl>
                                      </p:cBhvr>
                                    </p:animEffect>
                                    <p:anim calcmode="lin" valueType="num">
                                      <p:cBhvr>
                                        <p:cTn id="30" dur="750" fill="hold"/>
                                        <p:tgtEl>
                                          <p:spTgt spid="27"/>
                                        </p:tgtEl>
                                        <p:attrNameLst>
                                          <p:attrName>ppt_x</p:attrName>
                                        </p:attrNameLst>
                                      </p:cBhvr>
                                      <p:tavLst>
                                        <p:tav tm="0">
                                          <p:val>
                                            <p:strVal val="#ppt_x"/>
                                          </p:val>
                                        </p:tav>
                                        <p:tav tm="100000">
                                          <p:val>
                                            <p:strVal val="#ppt_x"/>
                                          </p:val>
                                        </p:tav>
                                      </p:tavLst>
                                    </p:anim>
                                    <p:anim calcmode="lin" valueType="num">
                                      <p:cBhvr>
                                        <p:cTn id="31" dur="750" fill="hold"/>
                                        <p:tgtEl>
                                          <p:spTgt spid="27"/>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750"/>
                                        <p:tgtEl>
                                          <p:spTgt spid="28"/>
                                        </p:tgtEl>
                                      </p:cBhvr>
                                    </p:animEffect>
                                    <p:anim calcmode="lin" valueType="num">
                                      <p:cBhvr>
                                        <p:cTn id="36" dur="750" fill="hold"/>
                                        <p:tgtEl>
                                          <p:spTgt spid="28"/>
                                        </p:tgtEl>
                                        <p:attrNameLst>
                                          <p:attrName>ppt_x</p:attrName>
                                        </p:attrNameLst>
                                      </p:cBhvr>
                                      <p:tavLst>
                                        <p:tav tm="0">
                                          <p:val>
                                            <p:strVal val="#ppt_x"/>
                                          </p:val>
                                        </p:tav>
                                        <p:tav tm="100000">
                                          <p:val>
                                            <p:strVal val="#ppt_x"/>
                                          </p:val>
                                        </p:tav>
                                      </p:tavLst>
                                    </p:anim>
                                    <p:anim calcmode="lin" valueType="num">
                                      <p:cBhvr>
                                        <p:cTn id="37" dur="750" fill="hold"/>
                                        <p:tgtEl>
                                          <p:spTgt spid="28"/>
                                        </p:tgtEl>
                                        <p:attrNameLst>
                                          <p:attrName>ppt_y</p:attrName>
                                        </p:attrNameLst>
                                      </p:cBhvr>
                                      <p:tavLst>
                                        <p:tav tm="0">
                                          <p:val>
                                            <p:strVal val="#ppt_y+.1"/>
                                          </p:val>
                                        </p:tav>
                                        <p:tav tm="100000">
                                          <p:val>
                                            <p:strVal val="#ppt_y"/>
                                          </p:val>
                                        </p:tav>
                                      </p:tavLst>
                                    </p:anim>
                                  </p:childTnLst>
                                </p:cTn>
                              </p:par>
                              <p:par>
                                <p:cTn id="38" presetID="1" presetClass="mediacall" presetSubtype="0" fill="hold" nodeType="withEffect">
                                  <p:stCondLst>
                                    <p:cond delay="0"/>
                                  </p:stCondLst>
                                  <p:childTnLst>
                                    <p:cmd type="call" cmd="playFrom(0.0)">
                                      <p:cBhvr>
                                        <p:cTn id="39" dur="249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repeatCount="indefinite" fill="remove" display="0">
                  <p:stCondLst>
                    <p:cond delay="indefinite"/>
                  </p:stCondLst>
                </p:cTn>
                <p:tgtEl>
                  <p:spTgt spid="22"/>
                </p:tgtEl>
              </p:cMediaNode>
            </p:video>
            <p:seq concurrent="1" nextAc="seek">
              <p:cTn id="41" restart="whenNotActive" fill="hold" evtFilter="cancelBubble" nodeType="interactiveSeq">
                <p:stCondLst>
                  <p:cond evt="onClick" delay="0">
                    <p:tgtEl>
                      <p:spTgt spid="22"/>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22"/>
                                        </p:tgtEl>
                                      </p:cBhvr>
                                    </p:cmd>
                                  </p:childTnLst>
                                </p:cTn>
                              </p:par>
                            </p:childTnLst>
                          </p:cTn>
                        </p:par>
                      </p:childTnLst>
                    </p:cTn>
                  </p:par>
                </p:childTnLst>
              </p:cTn>
              <p:nextCondLst>
                <p:cond evt="onClick" delay="0">
                  <p:tgtEl>
                    <p:spTgt spid="22"/>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2837498"/>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Live Demo: </a:t>
            </a:r>
            <a:r>
              <a:rPr lang="en-US" sz="4650" b="1" dirty="0" smtClean="0">
                <a:solidFill>
                  <a:srgbClr val="000000"/>
                </a:solidFill>
                <a:latin typeface="Petrona Bold" pitchFamily="34" charset="0"/>
                <a:ea typeface="Petrona Bold" pitchFamily="34" charset="-122"/>
                <a:cs typeface="Petrona Bold" pitchFamily="34" charset="-120"/>
              </a:rPr>
              <a:t>See </a:t>
            </a:r>
            <a:r>
              <a:rPr lang="en-US" sz="4650" b="1" dirty="0">
                <a:solidFill>
                  <a:srgbClr val="000000"/>
                </a:solidFill>
                <a:latin typeface="Petrona Bold" pitchFamily="34" charset="0"/>
                <a:ea typeface="Petrona Bold" pitchFamily="34" charset="-122"/>
                <a:cs typeface="Petrona Bold" pitchFamily="34" charset="-120"/>
              </a:rPr>
              <a:t>Our App In Action</a:t>
            </a:r>
            <a:endParaRPr lang="en-US" sz="4650" dirty="0"/>
          </a:p>
        </p:txBody>
      </p:sp>
      <p:sp>
        <p:nvSpPr>
          <p:cNvPr id="4" name="Text 1"/>
          <p:cNvSpPr/>
          <p:nvPr/>
        </p:nvSpPr>
        <p:spPr>
          <a:xfrm>
            <a:off x="793790" y="466617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Let's see how our weather app functions in real-time, showcasing its intuitive interface and valuable features.</a:t>
            </a:r>
            <a:endParaRPr lang="en-US" sz="1750" dirty="0"/>
          </a:p>
        </p:txBody>
      </p:sp>
      <p:pic>
        <p:nvPicPr>
          <p:cNvPr id="5" name="demo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7622" t="-192" r="28119"/>
          <a:stretch/>
        </p:blipFill>
        <p:spPr>
          <a:xfrm>
            <a:off x="9062195" y="0"/>
            <a:ext cx="5568205" cy="822960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Effect transition="in" filter="fade">
                                      <p:cBhvr>
                                        <p:cTn id="19" dur="1000"/>
                                        <p:tgtEl>
                                          <p:spTgt spid="5"/>
                                        </p:tgtEl>
                                      </p:cBhvr>
                                    </p:animEffect>
                                  </p:childTnLst>
                                </p:cTn>
                              </p:par>
                            </p:childTnLst>
                          </p:cTn>
                        </p:par>
                        <p:par>
                          <p:cTn id="20" fill="hold">
                            <p:stCondLst>
                              <p:cond delay="1000"/>
                            </p:stCondLst>
                            <p:childTnLst>
                              <p:par>
                                <p:cTn id="21" presetID="1" presetClass="mediacall" presetSubtype="0" fill="hold" nodeType="afterEffect">
                                  <p:stCondLst>
                                    <p:cond delay="0"/>
                                  </p:stCondLst>
                                  <p:childTnLst>
                                    <p:cmd type="call" cmd="playFrom(0.0)">
                                      <p:cBhvr>
                                        <p:cTn id="22" dur="176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grpSp>
        <p:nvGrpSpPr>
          <p:cNvPr id="13" name="Group 12"/>
          <p:cNvGrpSpPr/>
          <p:nvPr/>
        </p:nvGrpSpPr>
        <p:grpSpPr>
          <a:xfrm>
            <a:off x="6280190" y="3212902"/>
            <a:ext cx="3664863" cy="2065734"/>
            <a:chOff x="6280190" y="3212902"/>
            <a:chExt cx="3664863" cy="2065734"/>
          </a:xfrm>
        </p:grpSpPr>
        <p:sp>
          <p:nvSpPr>
            <p:cNvPr id="4" name="Shape 1"/>
            <p:cNvSpPr/>
            <p:nvPr/>
          </p:nvSpPr>
          <p:spPr>
            <a:xfrm>
              <a:off x="6280190" y="3212902"/>
              <a:ext cx="3664863" cy="2065734"/>
            </a:xfrm>
            <a:prstGeom prst="roundRect">
              <a:avLst>
                <a:gd name="adj" fmla="val 4612"/>
              </a:avLst>
            </a:prstGeom>
            <a:solidFill>
              <a:srgbClr val="CCEEFF"/>
            </a:solidFill>
            <a:ln w="7620">
              <a:solidFill>
                <a:srgbClr val="B2D4E5"/>
              </a:solidFill>
              <a:prstDash val="solid"/>
            </a:ln>
          </p:spPr>
        </p:sp>
        <p:sp>
          <p:nvSpPr>
            <p:cNvPr id="5" name="Text 2"/>
            <p:cNvSpPr/>
            <p:nvPr/>
          </p:nvSpPr>
          <p:spPr>
            <a:xfrm>
              <a:off x="6514624" y="344733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API Integration</a:t>
              </a:r>
              <a:endParaRPr lang="en-US" sz="2300" dirty="0"/>
            </a:p>
          </p:txBody>
        </p:sp>
        <p:sp>
          <p:nvSpPr>
            <p:cNvPr id="6" name="Text 3"/>
            <p:cNvSpPr/>
            <p:nvPr/>
          </p:nvSpPr>
          <p:spPr>
            <a:xfrm>
              <a:off x="6514624" y="3955494"/>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Ensuring seamless data retrieval from the weather API</a:t>
              </a:r>
              <a:endParaRPr lang="en-US" sz="1750" dirty="0"/>
            </a:p>
          </p:txBody>
        </p:sp>
      </p:grpSp>
      <p:grpSp>
        <p:nvGrpSpPr>
          <p:cNvPr id="19" name="Group 18"/>
          <p:cNvGrpSpPr/>
          <p:nvPr/>
        </p:nvGrpSpPr>
        <p:grpSpPr>
          <a:xfrm>
            <a:off x="10171867" y="3212902"/>
            <a:ext cx="3664863" cy="2065734"/>
            <a:chOff x="10171867" y="3212902"/>
            <a:chExt cx="3664863" cy="2065734"/>
          </a:xfrm>
        </p:grpSpPr>
        <p:sp>
          <p:nvSpPr>
            <p:cNvPr id="7" name="Shape 4"/>
            <p:cNvSpPr/>
            <p:nvPr/>
          </p:nvSpPr>
          <p:spPr>
            <a:xfrm>
              <a:off x="10171867" y="3212902"/>
              <a:ext cx="3664863" cy="2065734"/>
            </a:xfrm>
            <a:prstGeom prst="roundRect">
              <a:avLst>
                <a:gd name="adj" fmla="val 4612"/>
              </a:avLst>
            </a:prstGeom>
            <a:solidFill>
              <a:srgbClr val="CCEEFF"/>
            </a:solidFill>
            <a:ln w="7620">
              <a:solidFill>
                <a:srgbClr val="B2D4E5"/>
              </a:solidFill>
              <a:prstDash val="solid"/>
            </a:ln>
          </p:spPr>
        </p:sp>
        <p:sp>
          <p:nvSpPr>
            <p:cNvPr id="8" name="Text 5"/>
            <p:cNvSpPr/>
            <p:nvPr/>
          </p:nvSpPr>
          <p:spPr>
            <a:xfrm>
              <a:off x="10406301" y="3447336"/>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Edge Cases</a:t>
              </a:r>
              <a:endParaRPr lang="en-US" sz="2300" dirty="0"/>
            </a:p>
          </p:txBody>
        </p:sp>
        <p:sp>
          <p:nvSpPr>
            <p:cNvPr id="9" name="Text 6"/>
            <p:cNvSpPr/>
            <p:nvPr/>
          </p:nvSpPr>
          <p:spPr>
            <a:xfrm>
              <a:off x="10406301" y="3955494"/>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Handling unexpected data formats or API responses gracefully</a:t>
              </a:r>
              <a:endParaRPr lang="en-US" sz="1750" dirty="0"/>
            </a:p>
          </p:txBody>
        </p:sp>
      </p:grpSp>
      <p:sp>
        <p:nvSpPr>
          <p:cNvPr id="3" name="Text 0"/>
          <p:cNvSpPr/>
          <p:nvPr/>
        </p:nvSpPr>
        <p:spPr>
          <a:xfrm>
            <a:off x="6280190" y="1384221"/>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Challenges Faced and Solutions</a:t>
            </a:r>
            <a:endParaRPr lang="en-US" sz="4650" dirty="0"/>
          </a:p>
        </p:txBody>
      </p:sp>
      <p:grpSp>
        <p:nvGrpSpPr>
          <p:cNvPr id="22" name="Group 21"/>
          <p:cNvGrpSpPr/>
          <p:nvPr/>
        </p:nvGrpSpPr>
        <p:grpSpPr>
          <a:xfrm>
            <a:off x="6280190" y="5505450"/>
            <a:ext cx="7556421" cy="1339929"/>
            <a:chOff x="6280190" y="5505450"/>
            <a:chExt cx="7556421" cy="1339929"/>
          </a:xfrm>
        </p:grpSpPr>
        <p:sp>
          <p:nvSpPr>
            <p:cNvPr id="10" name="Shape 7"/>
            <p:cNvSpPr/>
            <p:nvPr/>
          </p:nvSpPr>
          <p:spPr>
            <a:xfrm>
              <a:off x="6280190" y="5505450"/>
              <a:ext cx="7556421" cy="1339929"/>
            </a:xfrm>
            <a:prstGeom prst="roundRect">
              <a:avLst>
                <a:gd name="adj" fmla="val 7110"/>
              </a:avLst>
            </a:prstGeom>
            <a:solidFill>
              <a:srgbClr val="CCEEFF"/>
            </a:solidFill>
            <a:ln w="7620">
              <a:solidFill>
                <a:srgbClr val="B2D4E5"/>
              </a:solidFill>
              <a:prstDash val="solid"/>
            </a:ln>
          </p:spPr>
        </p:sp>
        <p:sp>
          <p:nvSpPr>
            <p:cNvPr id="11" name="Text 8"/>
            <p:cNvSpPr/>
            <p:nvPr/>
          </p:nvSpPr>
          <p:spPr>
            <a:xfrm>
              <a:off x="6514624" y="5739884"/>
              <a:ext cx="3644860"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 Optimization</a:t>
              </a:r>
              <a:endParaRPr lang="en-US" sz="2300" dirty="0"/>
            </a:p>
          </p:txBody>
        </p:sp>
        <p:sp>
          <p:nvSpPr>
            <p:cNvPr id="12" name="Text 9"/>
            <p:cNvSpPr/>
            <p:nvPr/>
          </p:nvSpPr>
          <p:spPr>
            <a:xfrm>
              <a:off x="6514624" y="6248043"/>
              <a:ext cx="7087553"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Ensuring fast loading times and smooth user experience</a:t>
              </a:r>
              <a:endParaRPr lang="en-US" sz="1750" dirty="0"/>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42"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anim calcmode="lin" valueType="num">
                                      <p:cBhvr>
                                        <p:cTn id="30" dur="500" fill="hold"/>
                                        <p:tgtEl>
                                          <p:spTgt spid="22"/>
                                        </p:tgtEl>
                                        <p:attrNameLst>
                                          <p:attrName>ppt_x</p:attrName>
                                        </p:attrNameLst>
                                      </p:cBhvr>
                                      <p:tavLst>
                                        <p:tav tm="0">
                                          <p:val>
                                            <p:strVal val="#ppt_x"/>
                                          </p:val>
                                        </p:tav>
                                        <p:tav tm="100000">
                                          <p:val>
                                            <p:strVal val="#ppt_x"/>
                                          </p:val>
                                        </p:tav>
                                      </p:tavLst>
                                    </p:anim>
                                    <p:anim calcmode="lin" valueType="num">
                                      <p:cBhvr>
                                        <p:cTn id="3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981"/>
          </a:xfrm>
          <a:prstGeom prst="rect">
            <a:avLst/>
          </a:prstGeom>
        </p:spPr>
      </p:pic>
      <p:sp>
        <p:nvSpPr>
          <p:cNvPr id="3" name="Text 0"/>
          <p:cNvSpPr/>
          <p:nvPr/>
        </p:nvSpPr>
        <p:spPr>
          <a:xfrm>
            <a:off x="6179344" y="544473"/>
            <a:ext cx="7758113" cy="1299210"/>
          </a:xfrm>
          <a:prstGeom prst="rect">
            <a:avLst/>
          </a:prstGeom>
          <a:noFill/>
          <a:ln/>
        </p:spPr>
        <p:txBody>
          <a:bodyPr wrap="square" lIns="0" tIns="0" rIns="0" bIns="0" rtlCol="0" anchor="t"/>
          <a:lstStyle/>
          <a:p>
            <a:pPr marL="0" indent="0">
              <a:lnSpc>
                <a:spcPts val="5100"/>
              </a:lnSpc>
              <a:buNone/>
            </a:pPr>
            <a:r>
              <a:rPr lang="en-US" sz="4050" b="1" dirty="0">
                <a:solidFill>
                  <a:srgbClr val="000000"/>
                </a:solidFill>
                <a:latin typeface="Petrona Bold" pitchFamily="34" charset="0"/>
                <a:ea typeface="Petrona Bold" pitchFamily="34" charset="-122"/>
                <a:cs typeface="Petrona Bold" pitchFamily="34" charset="-120"/>
              </a:rPr>
              <a:t>Future Enhancements: Expanding Functionality</a:t>
            </a:r>
            <a:endParaRPr lang="en-US" sz="4050" dirty="0"/>
          </a:p>
        </p:txBody>
      </p:sp>
      <p:grpSp>
        <p:nvGrpSpPr>
          <p:cNvPr id="13" name="Group 12"/>
          <p:cNvGrpSpPr/>
          <p:nvPr/>
        </p:nvGrpSpPr>
        <p:grpSpPr>
          <a:xfrm>
            <a:off x="6179344" y="2140625"/>
            <a:ext cx="7758113" cy="1453038"/>
            <a:chOff x="6179344" y="2140625"/>
            <a:chExt cx="7758113" cy="1453038"/>
          </a:xfrm>
        </p:grpSpPr>
        <p:pic>
          <p:nvPicPr>
            <p:cNvPr id="4" name="Image 1" descr="preencoded.png"/>
            <p:cNvPicPr>
              <a:picLocks noChangeAspect="1"/>
            </p:cNvPicPr>
            <p:nvPr/>
          </p:nvPicPr>
          <p:blipFill>
            <a:blip r:embed="rId4"/>
            <a:stretch>
              <a:fillRect/>
            </a:stretch>
          </p:blipFill>
          <p:spPr>
            <a:xfrm>
              <a:off x="6179344" y="2140625"/>
              <a:ext cx="494943" cy="494943"/>
            </a:xfrm>
            <a:prstGeom prst="rect">
              <a:avLst/>
            </a:prstGeom>
          </p:spPr>
        </p:pic>
        <p:sp>
          <p:nvSpPr>
            <p:cNvPr id="5" name="Text 1"/>
            <p:cNvSpPr/>
            <p:nvPr/>
          </p:nvSpPr>
          <p:spPr>
            <a:xfrm>
              <a:off x="6179344" y="2833449"/>
              <a:ext cx="2598658" cy="324802"/>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Hourly Forecasts</a:t>
              </a:r>
              <a:endParaRPr lang="en-US" sz="2000" dirty="0"/>
            </a:p>
          </p:txBody>
        </p:sp>
        <p:sp>
          <p:nvSpPr>
            <p:cNvPr id="6" name="Text 2"/>
            <p:cNvSpPr/>
            <p:nvPr/>
          </p:nvSpPr>
          <p:spPr>
            <a:xfrm>
              <a:off x="6179344" y="3276957"/>
              <a:ext cx="7758113" cy="316706"/>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Providing detailed weather predictions for specific hours</a:t>
              </a:r>
              <a:endParaRPr lang="en-US" sz="1550" dirty="0"/>
            </a:p>
          </p:txBody>
        </p:sp>
      </p:grpSp>
      <p:grpSp>
        <p:nvGrpSpPr>
          <p:cNvPr id="14" name="Group 13"/>
          <p:cNvGrpSpPr/>
          <p:nvPr/>
        </p:nvGrpSpPr>
        <p:grpSpPr>
          <a:xfrm>
            <a:off x="6179344" y="4187547"/>
            <a:ext cx="7758113" cy="1453039"/>
            <a:chOff x="6179344" y="4187547"/>
            <a:chExt cx="7758113" cy="1453039"/>
          </a:xfrm>
        </p:grpSpPr>
        <p:pic>
          <p:nvPicPr>
            <p:cNvPr id="7" name="Image 2" descr="preencoded.png"/>
            <p:cNvPicPr>
              <a:picLocks noChangeAspect="1"/>
            </p:cNvPicPr>
            <p:nvPr/>
          </p:nvPicPr>
          <p:blipFill>
            <a:blip r:embed="rId5"/>
            <a:stretch>
              <a:fillRect/>
            </a:stretch>
          </p:blipFill>
          <p:spPr>
            <a:xfrm>
              <a:off x="6179344" y="4187547"/>
              <a:ext cx="494943" cy="494943"/>
            </a:xfrm>
            <a:prstGeom prst="rect">
              <a:avLst/>
            </a:prstGeom>
          </p:spPr>
        </p:pic>
        <p:sp>
          <p:nvSpPr>
            <p:cNvPr id="8" name="Text 3"/>
            <p:cNvSpPr/>
            <p:nvPr/>
          </p:nvSpPr>
          <p:spPr>
            <a:xfrm>
              <a:off x="6179344" y="4880372"/>
              <a:ext cx="2598658" cy="324802"/>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Enhanced UI/UX</a:t>
              </a:r>
              <a:endParaRPr lang="en-US" sz="2000" dirty="0"/>
            </a:p>
          </p:txBody>
        </p:sp>
        <p:sp>
          <p:nvSpPr>
            <p:cNvPr id="9" name="Text 4"/>
            <p:cNvSpPr/>
            <p:nvPr/>
          </p:nvSpPr>
          <p:spPr>
            <a:xfrm>
              <a:off x="6179344" y="5323880"/>
              <a:ext cx="7758113" cy="316706"/>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Improving the visual appeal and user experience</a:t>
              </a:r>
              <a:endParaRPr lang="en-US" sz="1550" dirty="0"/>
            </a:p>
          </p:txBody>
        </p:sp>
      </p:grpSp>
      <p:grpSp>
        <p:nvGrpSpPr>
          <p:cNvPr id="15" name="Group 14"/>
          <p:cNvGrpSpPr/>
          <p:nvPr/>
        </p:nvGrpSpPr>
        <p:grpSpPr>
          <a:xfrm>
            <a:off x="6179344" y="6234470"/>
            <a:ext cx="7758113" cy="1453038"/>
            <a:chOff x="6179344" y="6234470"/>
            <a:chExt cx="7758113" cy="1453038"/>
          </a:xfrm>
        </p:grpSpPr>
        <p:pic>
          <p:nvPicPr>
            <p:cNvPr id="10" name="Image 3" descr="preencoded.png"/>
            <p:cNvPicPr>
              <a:picLocks noChangeAspect="1"/>
            </p:cNvPicPr>
            <p:nvPr/>
          </p:nvPicPr>
          <p:blipFill>
            <a:blip r:embed="rId6"/>
            <a:stretch>
              <a:fillRect/>
            </a:stretch>
          </p:blipFill>
          <p:spPr>
            <a:xfrm>
              <a:off x="6179344" y="6234470"/>
              <a:ext cx="494943" cy="494943"/>
            </a:xfrm>
            <a:prstGeom prst="rect">
              <a:avLst/>
            </a:prstGeom>
          </p:spPr>
        </p:pic>
        <p:sp>
          <p:nvSpPr>
            <p:cNvPr id="11" name="Text 5"/>
            <p:cNvSpPr/>
            <p:nvPr/>
          </p:nvSpPr>
          <p:spPr>
            <a:xfrm>
              <a:off x="6179344" y="6927294"/>
              <a:ext cx="2598658" cy="324802"/>
            </a:xfrm>
            <a:prstGeom prst="rect">
              <a:avLst/>
            </a:prstGeom>
            <a:noFill/>
            <a:ln/>
          </p:spPr>
          <p:txBody>
            <a:bodyPr wrap="none" lIns="0" tIns="0" rIns="0" bIns="0" rtlCol="0" anchor="t"/>
            <a:lstStyle/>
            <a:p>
              <a:pPr marL="0" indent="0" algn="l">
                <a:lnSpc>
                  <a:spcPts val="2550"/>
                </a:lnSpc>
                <a:buNone/>
              </a:pPr>
              <a:r>
                <a:rPr lang="en-US" sz="2000" b="1" dirty="0">
                  <a:solidFill>
                    <a:srgbClr val="272525"/>
                  </a:solidFill>
                  <a:latin typeface="Petrona Bold" pitchFamily="34" charset="0"/>
                  <a:ea typeface="Petrona Bold" pitchFamily="34" charset="-122"/>
                  <a:cs typeface="Petrona Bold" pitchFamily="34" charset="-120"/>
                </a:rPr>
                <a:t>Push Notifications</a:t>
              </a:r>
              <a:endParaRPr lang="en-US" sz="2000" dirty="0"/>
            </a:p>
          </p:txBody>
        </p:sp>
        <p:sp>
          <p:nvSpPr>
            <p:cNvPr id="12" name="Text 6"/>
            <p:cNvSpPr/>
            <p:nvPr/>
          </p:nvSpPr>
          <p:spPr>
            <a:xfrm>
              <a:off x="6179344" y="7370802"/>
              <a:ext cx="7758113" cy="316706"/>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Alerting users about severe weather events</a:t>
              </a:r>
              <a:endParaRPr lang="en-US" sz="1550" dirty="0"/>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anim calcmode="lin" valueType="num">
                                      <p:cBhvr>
                                        <p:cTn id="18" dur="750" fill="hold"/>
                                        <p:tgtEl>
                                          <p:spTgt spid="13"/>
                                        </p:tgtEl>
                                        <p:attrNameLst>
                                          <p:attrName>ppt_x</p:attrName>
                                        </p:attrNameLst>
                                      </p:cBhvr>
                                      <p:tavLst>
                                        <p:tav tm="0">
                                          <p:val>
                                            <p:strVal val="#ppt_x"/>
                                          </p:val>
                                        </p:tav>
                                        <p:tav tm="100000">
                                          <p:val>
                                            <p:strVal val="#ppt_x"/>
                                          </p:val>
                                        </p:tav>
                                      </p:tavLst>
                                    </p:anim>
                                    <p:anim calcmode="lin" valueType="num">
                                      <p:cBhvr>
                                        <p:cTn id="19" dur="75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anim calcmode="lin" valueType="num">
                                      <p:cBhvr>
                                        <p:cTn id="24" dur="750" fill="hold"/>
                                        <p:tgtEl>
                                          <p:spTgt spid="14"/>
                                        </p:tgtEl>
                                        <p:attrNameLst>
                                          <p:attrName>ppt_x</p:attrName>
                                        </p:attrNameLst>
                                      </p:cBhvr>
                                      <p:tavLst>
                                        <p:tav tm="0">
                                          <p:val>
                                            <p:strVal val="#ppt_x"/>
                                          </p:val>
                                        </p:tav>
                                        <p:tav tm="100000">
                                          <p:val>
                                            <p:strVal val="#ppt_x"/>
                                          </p:val>
                                        </p:tav>
                                      </p:tavLst>
                                    </p:anim>
                                    <p:anim calcmode="lin" valueType="num">
                                      <p:cBhvr>
                                        <p:cTn id="25" dur="75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anim calcmode="lin" valueType="num">
                                      <p:cBhvr>
                                        <p:cTn id="30" dur="750" fill="hold"/>
                                        <p:tgtEl>
                                          <p:spTgt spid="15"/>
                                        </p:tgtEl>
                                        <p:attrNameLst>
                                          <p:attrName>ppt_x</p:attrName>
                                        </p:attrNameLst>
                                      </p:cBhvr>
                                      <p:tavLst>
                                        <p:tav tm="0">
                                          <p:val>
                                            <p:strVal val="#ppt_x"/>
                                          </p:val>
                                        </p:tav>
                                        <p:tav tm="100000">
                                          <p:val>
                                            <p:strVal val="#ppt_x"/>
                                          </p:val>
                                        </p:tav>
                                      </p:tavLst>
                                    </p:anim>
                                    <p:anim calcmode="lin" valueType="num">
                                      <p:cBhvr>
                                        <p:cTn id="31"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74595"/>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Empowering Users with Knowledge</a:t>
            </a:r>
            <a:endParaRPr lang="en-US" sz="4650" dirty="0"/>
          </a:p>
        </p:txBody>
      </p:sp>
      <p:sp>
        <p:nvSpPr>
          <p:cNvPr id="4" name="Text 1"/>
          <p:cNvSpPr/>
          <p:nvPr/>
        </p:nvSpPr>
        <p:spPr>
          <a:xfrm>
            <a:off x="793790" y="4303276"/>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Our weather application provides users with the knowledge they need to make informed decisions about their day. We're excited to continue improving our app, adding new features and enhancements to provide an even more powerful and enjoyable experience.</a:t>
            </a:r>
            <a:endParaRPr lang="en-US" sz="1750"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750" fill="hold"/>
                                        <p:tgtEl>
                                          <p:spTgt spid="2"/>
                                        </p:tgtEl>
                                        <p:attrNameLst>
                                          <p:attrName>ppt_x</p:attrName>
                                        </p:attrNameLst>
                                      </p:cBhvr>
                                      <p:tavLst>
                                        <p:tav tm="0">
                                          <p:val>
                                            <p:strVal val="1+#ppt_w/2"/>
                                          </p:val>
                                        </p:tav>
                                        <p:tav tm="100000">
                                          <p:val>
                                            <p:strVal val="#ppt_x"/>
                                          </p:val>
                                        </p:tav>
                                      </p:tavLst>
                                    </p:anim>
                                    <p:anim calcmode="lin" valueType="num">
                                      <p:cBhvr additive="base">
                                        <p:cTn id="14" dur="75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ppt_x</p:attrName>
                                        </p:attrNameLst>
                                      </p:cBhvr>
                                      <p:tavLst>
                                        <p:tav tm="0">
                                          <p:val>
                                            <p:strVal val="#ppt_x"/>
                                          </p:val>
                                        </p:tav>
                                        <p:tav tm="100000">
                                          <p:val>
                                            <p:strVal val="#ppt_x"/>
                                          </p:val>
                                        </p:tav>
                                      </p:tavLst>
                                    </p:anim>
                                    <p:anim calcmode="lin" valueType="num">
                                      <p:cBhvr>
                                        <p:cTn id="20"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305</Words>
  <Application>Microsoft Office PowerPoint</Application>
  <PresentationFormat>Custom</PresentationFormat>
  <Paragraphs>54</Paragraphs>
  <Slides>8</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Inter Bold</vt:lpstr>
      <vt:lpstr>Inter</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15</cp:revision>
  <dcterms:created xsi:type="dcterms:W3CDTF">2024-11-19T15:31:04Z</dcterms:created>
  <dcterms:modified xsi:type="dcterms:W3CDTF">2024-11-20T14:41:52Z</dcterms:modified>
</cp:coreProperties>
</file>